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3" r:id="rId15"/>
    <p:sldId id="274" r:id="rId16"/>
    <p:sldId id="276" r:id="rId17"/>
    <p:sldId id="277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0FC1"/>
    <a:srgbClr val="472D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943" autoAdjust="0"/>
  </p:normalViewPr>
  <p:slideViewPr>
    <p:cSldViewPr snapToGrid="0">
      <p:cViewPr varScale="1">
        <p:scale>
          <a:sx n="81" d="100"/>
          <a:sy n="81" d="100"/>
        </p:scale>
        <p:origin x="710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31B44-3043-40E7-A74C-2672DD3A18EA}" type="datetimeFigureOut">
              <a:rPr lang="ru-RU" smtClean="0"/>
              <a:t>08.11.2022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4EDFA-0441-455F-BC7A-BF5B47BEDE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1779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DFA-0441-455F-BC7A-BF5B47BEDEA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9827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4EDFA-0441-455F-BC7A-BF5B47BEDEA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1019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2EF661-A7E2-B20D-EC04-5FC11A79A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8E49D8-AD98-DD97-65CD-AA0A6C231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81D9F4-A47F-BCA2-282E-AA215529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422D-664C-475D-A319-B3CFB2A3FCCC}" type="datetimeFigureOut">
              <a:rPr lang="ru-RU" smtClean="0"/>
              <a:t>08.11.2022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E88738-30BF-2261-066E-110960885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E25A86-E048-D6C4-BF28-F6E03619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0B90B-7517-4CA8-AE90-C06477F21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4044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C962C2-4EEE-4862-E4FD-CDAFE526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AD1EDC1-D2B3-0761-ED39-C63171F17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AB3A70-5E14-442A-7B73-8D87394DD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422D-664C-475D-A319-B3CFB2A3FCCC}" type="datetimeFigureOut">
              <a:rPr lang="ru-RU" smtClean="0"/>
              <a:t>08.11.2022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DB15F8-E606-7A74-B09C-233F81422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5E8010-2270-4D32-54A6-1A943918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0B90B-7517-4CA8-AE90-C06477F21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88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DC0AC44-272F-A9DA-135D-A4DE926343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28BEA02-0CD8-F86D-72CA-DEBB2C990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685041-E265-9972-5828-D0AF6168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422D-664C-475D-A319-B3CFB2A3FCCC}" type="datetimeFigureOut">
              <a:rPr lang="ru-RU" smtClean="0"/>
              <a:t>08.11.2022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D16E72-D2A2-43ED-9DB9-28F55D31F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BC0091-EDB6-BFEB-9474-639762848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0B90B-7517-4CA8-AE90-C06477F21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243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D46B3E-F45E-C209-4802-5ADD66A0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2824F6-A06C-0141-0F05-66FF47FC5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2B325C-579F-4AFF-EF12-7C163BAE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422D-664C-475D-A319-B3CFB2A3FCCC}" type="datetimeFigureOut">
              <a:rPr lang="ru-RU" smtClean="0"/>
              <a:t>08.11.2022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1527CB-C74B-3056-2A9C-531510B3B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343916-3C3F-8FE6-E5FB-32A80B639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0B90B-7517-4CA8-AE90-C06477F21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2938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42DB31-B20F-23EE-817E-0C3F37EE8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01356D-2F87-A3FE-3DDB-FA836AF33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22A717-AFAB-8964-026E-1AAD65557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422D-664C-475D-A319-B3CFB2A3FCCC}" type="datetimeFigureOut">
              <a:rPr lang="ru-RU" smtClean="0"/>
              <a:t>08.11.2022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0474C8-B876-CF81-DE2D-5C60D802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251F09-0225-6C62-96B5-AF9FA871A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0B90B-7517-4CA8-AE90-C06477F21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105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68FB48-CA84-5424-AE07-F1F310C1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3807DD-BB36-00A9-F97E-EAC86EBAD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B10B33-F453-E4CE-512B-0EDF406F42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B0CA4EA-0FD7-3A2E-A1D1-8965D155E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422D-664C-475D-A319-B3CFB2A3FCCC}" type="datetimeFigureOut">
              <a:rPr lang="ru-RU" smtClean="0"/>
              <a:t>08.11.2022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B9521B-E816-3F5D-3551-471D9CA66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9FE7557-A185-08DA-7C26-0B55F513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0B90B-7517-4CA8-AE90-C06477F21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58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15F581-F890-B96C-FE27-2978A8942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7B0B12-B79D-FA2D-F872-C918E0226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43F64E-C48E-8C29-B53C-CBC81854A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65DCFD4-27BB-E6D8-AC04-BB538C83B8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8E140B1-0CCA-AD1F-9587-0CAA09B4BF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C377686-984C-CAB6-6DC6-BEC7384B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422D-664C-475D-A319-B3CFB2A3FCCC}" type="datetimeFigureOut">
              <a:rPr lang="ru-RU" smtClean="0"/>
              <a:t>08.11.2022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06B208-FAE0-859A-C9B8-0E12A2E4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1A07603-6092-E36B-6510-75935A4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0B90B-7517-4CA8-AE90-C06477F21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8714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895E82-4936-7FCA-65D0-2BB3C73A1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66FFB2A-C915-6348-F459-B2CC7795B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422D-664C-475D-A319-B3CFB2A3FCCC}" type="datetimeFigureOut">
              <a:rPr lang="ru-RU" smtClean="0"/>
              <a:t>08.11.2022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6D3B75B-B830-9C0C-E4AA-6356F96C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6A98A40-FC52-CB0A-9A6F-14CB5935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0B90B-7517-4CA8-AE90-C06477F21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0960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C005C86-4581-2301-7F82-A54E33AF3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422D-664C-475D-A319-B3CFB2A3FCCC}" type="datetimeFigureOut">
              <a:rPr lang="ru-RU" smtClean="0"/>
              <a:t>08.11.2022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A0306F-C16B-FBD8-105E-29CF079F5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816AE9-7E03-7028-EAA5-874C4A179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0B90B-7517-4CA8-AE90-C06477F21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864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00881A-CF70-142A-68F6-CA41B92CA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624DD1-1389-50E8-CF18-1974C3459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546DF0-7B98-CFD4-482B-1F8A6592F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1EB0778-3C6C-59C1-E322-117422A8A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422D-664C-475D-A319-B3CFB2A3FCCC}" type="datetimeFigureOut">
              <a:rPr lang="ru-RU" smtClean="0"/>
              <a:t>08.11.2022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9549DA-C9C0-002C-B5AB-71315E9F1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A75E90-334D-A697-9EA7-C262D4A0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0B90B-7517-4CA8-AE90-C06477F21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581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C694CC-A686-8A6A-BA2E-D906B475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835F6DE-ABA5-5008-ABD8-5CC2679292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4712AE-D84C-8A1D-17D0-99D788951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69AB9F-152C-5B7F-5C4F-723AA95F3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422D-664C-475D-A319-B3CFB2A3FCCC}" type="datetimeFigureOut">
              <a:rPr lang="ru-RU" smtClean="0"/>
              <a:t>08.11.2022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8CB68A5-9D41-5C55-AB99-4383244F1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C75368-5D84-6DEC-6C10-886A76F5E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0B90B-7517-4CA8-AE90-C06477F21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29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3ADCF8-9073-597A-90E8-616B8464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F36AD2-DBE0-9F1B-3755-BB0C00AB5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3145A6-F5CF-3091-1759-B0A22F8586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D422D-664C-475D-A319-B3CFB2A3FCCC}" type="datetimeFigureOut">
              <a:rPr lang="ru-RU" smtClean="0"/>
              <a:t>08.11.2022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6448D2-2A39-29CE-BEF3-821022CAD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6E2FBD-2B9C-6FE1-B196-A4BA7EC1A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0B90B-7517-4CA8-AE90-C06477F213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508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312B199-20FD-D5F3-3FEC-460FD3AAD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5C3AC-9E1F-5470-F32A-EF0712B6FA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Практическое занятие № 6. Морально-психологический климат коллектива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8AAA9B0-6ADB-118E-209A-8A947E9E8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9502" y="4827522"/>
            <a:ext cx="6177698" cy="1655762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Составитель</a:t>
            </a:r>
            <a:r>
              <a:rPr lang="ru-RU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Авдеев И.А., Трифонов А.М. студенты 34 группы, специальность 09.02.05 «Прикладная информатика (по отраслям)»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Преподаватель</a:t>
            </a:r>
            <a:r>
              <a:rPr lang="ru-RU" sz="18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Анашкина Т.С., преподаватель математики и информатики</a:t>
            </a:r>
          </a:p>
        </p:txBody>
      </p:sp>
    </p:spTree>
    <p:extLst>
      <p:ext uri="{BB962C8B-B14F-4D97-AF65-F5344CB8AC3E}">
        <p14:creationId xmlns:p14="http://schemas.microsoft.com/office/powerpoint/2010/main" val="4115171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BFC76A5-2DCB-0EBB-9AB0-4EF6208C2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8C8C67E-B2CE-3884-7505-E058795BFE08}"/>
              </a:ext>
            </a:extLst>
          </p:cNvPr>
          <p:cNvSpPr/>
          <p:nvPr/>
        </p:nvSpPr>
        <p:spPr>
          <a:xfrm>
            <a:off x="517687" y="5269584"/>
            <a:ext cx="6094427" cy="122329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BC11E8B0-11ED-0181-22C5-7DC60EEF51FD}"/>
              </a:ext>
            </a:extLst>
          </p:cNvPr>
          <p:cNvSpPr/>
          <p:nvPr/>
        </p:nvSpPr>
        <p:spPr>
          <a:xfrm>
            <a:off x="838200" y="703719"/>
            <a:ext cx="8381214" cy="68202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4EFD80-F480-BE45-F248-62AFB838D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Механизмы сплочения коллектива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E7ADAA-5B83-3B89-18D6-D49812FDD2BC}"/>
              </a:ext>
            </a:extLst>
          </p:cNvPr>
          <p:cNvSpPr txBox="1"/>
          <p:nvPr/>
        </p:nvSpPr>
        <p:spPr>
          <a:xfrm>
            <a:off x="611956" y="5269583"/>
            <a:ext cx="6094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Морально-психологический климат — это преобладающий в группе или коллективе относительно устойчивый психологический настрой его членов, проявляющийся во всех многообразных формах их деятельности. </a:t>
            </a:r>
          </a:p>
        </p:txBody>
      </p:sp>
    </p:spTree>
    <p:extLst>
      <p:ext uri="{BB962C8B-B14F-4D97-AF65-F5344CB8AC3E}">
        <p14:creationId xmlns:p14="http://schemas.microsoft.com/office/powerpoint/2010/main" val="2280091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537DE9B-CD6A-DDD3-5238-90D14FC5D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27F4A9A-0B9A-86A8-AA31-C6B0F5BB142D}"/>
              </a:ext>
            </a:extLst>
          </p:cNvPr>
          <p:cNvSpPr/>
          <p:nvPr/>
        </p:nvSpPr>
        <p:spPr>
          <a:xfrm>
            <a:off x="197963" y="4365352"/>
            <a:ext cx="3763256" cy="92333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5FD4F42-902D-F635-63E2-627D48D656CB}"/>
              </a:ext>
            </a:extLst>
          </p:cNvPr>
          <p:cNvSpPr/>
          <p:nvPr/>
        </p:nvSpPr>
        <p:spPr>
          <a:xfrm>
            <a:off x="4453771" y="4503852"/>
            <a:ext cx="3233001" cy="78483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E7E718A-044D-7606-274E-93C358C9F806}"/>
              </a:ext>
            </a:extLst>
          </p:cNvPr>
          <p:cNvSpPr/>
          <p:nvPr/>
        </p:nvSpPr>
        <p:spPr>
          <a:xfrm>
            <a:off x="8355291" y="4248819"/>
            <a:ext cx="2636363" cy="1200329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D12669FA-0751-48F0-3B53-972A797FD89A}"/>
              </a:ext>
            </a:extLst>
          </p:cNvPr>
          <p:cNvSpPr/>
          <p:nvPr/>
        </p:nvSpPr>
        <p:spPr>
          <a:xfrm>
            <a:off x="2751839" y="2606990"/>
            <a:ext cx="6094427" cy="132556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A979195F-82F6-73A9-E198-5DDEDD479100}"/>
              </a:ext>
            </a:extLst>
          </p:cNvPr>
          <p:cNvSpPr/>
          <p:nvPr/>
        </p:nvSpPr>
        <p:spPr>
          <a:xfrm>
            <a:off x="1095867" y="512198"/>
            <a:ext cx="6094428" cy="1195619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87F05B-E1E0-92AE-EA8D-DD99EB77D4BD}"/>
              </a:ext>
            </a:extLst>
          </p:cNvPr>
          <p:cNvSpPr txBox="1"/>
          <p:nvPr/>
        </p:nvSpPr>
        <p:spPr>
          <a:xfrm>
            <a:off x="1095867" y="512198"/>
            <a:ext cx="6094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Основой положительного благоприятного морально-психологического климата являются общественно значимые мотивы отношения к труду у членов трудового коллектива.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D56C9-1E66-4F11-593E-87E6E70526B1}"/>
              </a:ext>
            </a:extLst>
          </p:cNvPr>
          <p:cNvSpPr txBox="1"/>
          <p:nvPr/>
        </p:nvSpPr>
        <p:spPr>
          <a:xfrm>
            <a:off x="2858678" y="2669608"/>
            <a:ext cx="6094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Оптимальное сочетание этих мотивов будет в том случае, если задействовать три компонента: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914761-9B04-005B-A3BF-BA5A38AEA78B}"/>
              </a:ext>
            </a:extLst>
          </p:cNvPr>
          <p:cNvSpPr txBox="1"/>
          <p:nvPr/>
        </p:nvSpPr>
        <p:spPr>
          <a:xfrm>
            <a:off x="341722" y="4365352"/>
            <a:ext cx="34949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материальную заинтересованность к данной конкретной работе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8660C9-9BBC-E9E5-D44D-94F8D43807BF}"/>
              </a:ext>
            </a:extLst>
          </p:cNvPr>
          <p:cNvSpPr txBox="1"/>
          <p:nvPr/>
        </p:nvSpPr>
        <p:spPr>
          <a:xfrm>
            <a:off x="4505227" y="4503852"/>
            <a:ext cx="31815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непосредственный интерес к процессу труда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01E1D-207C-7DF4-2DA0-5F7BA9008CCC}"/>
              </a:ext>
            </a:extLst>
          </p:cNvPr>
          <p:cNvSpPr txBox="1"/>
          <p:nvPr/>
        </p:nvSpPr>
        <p:spPr>
          <a:xfrm>
            <a:off x="8534401" y="4365352"/>
            <a:ext cx="32498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гласное обсуждение результатов трудового процесса</a:t>
            </a:r>
          </a:p>
        </p:txBody>
      </p:sp>
    </p:spTree>
    <p:extLst>
      <p:ext uri="{BB962C8B-B14F-4D97-AF65-F5344CB8AC3E}">
        <p14:creationId xmlns:p14="http://schemas.microsoft.com/office/powerpoint/2010/main" val="1568762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9C2D6FB-9F7A-705D-78DD-55820E645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6099" y="0"/>
            <a:ext cx="13188099" cy="686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C1C4C8A-B0E5-D4A3-08F7-18452CA74FE9}"/>
              </a:ext>
            </a:extLst>
          </p:cNvPr>
          <p:cNvSpPr/>
          <p:nvPr/>
        </p:nvSpPr>
        <p:spPr>
          <a:xfrm>
            <a:off x="331757" y="1778854"/>
            <a:ext cx="6312234" cy="332617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129776B6-529E-7136-7FDE-085574D26076}"/>
              </a:ext>
            </a:extLst>
          </p:cNvPr>
          <p:cNvSpPr/>
          <p:nvPr/>
        </p:nvSpPr>
        <p:spPr>
          <a:xfrm>
            <a:off x="758075" y="692026"/>
            <a:ext cx="6773941" cy="74084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75EEA9-9F2E-5140-BA10-32748CC3482F}"/>
              </a:ext>
            </a:extLst>
          </p:cNvPr>
          <p:cNvSpPr txBox="1"/>
          <p:nvPr/>
        </p:nvSpPr>
        <p:spPr>
          <a:xfrm>
            <a:off x="831915" y="692026"/>
            <a:ext cx="67755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>
                    <a:lumMod val="95000"/>
                  </a:schemeClr>
                </a:solidFill>
              </a:rPr>
              <a:t>Руководитель должен уметь оценить: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181D29-EC90-8842-6FE5-4E02CBF0D7FA}"/>
              </a:ext>
            </a:extLst>
          </p:cNvPr>
          <p:cNvSpPr txBox="1"/>
          <p:nvPr/>
        </p:nvSpPr>
        <p:spPr>
          <a:xfrm>
            <a:off x="426564" y="1934927"/>
            <a:ext cx="609442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профессиональную подготовку работника (способность выполнять определенный тип работы);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социально-психологические качества (умение взаимодействовать с другими людьми в процессе совместной работы);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деловые качества человека, а также его интеллектуально-психологические возможности (интеллектуальный уровень, силу воли, творческий потенциал, инициативность и др.)</a:t>
            </a:r>
          </a:p>
        </p:txBody>
      </p:sp>
    </p:spTree>
    <p:extLst>
      <p:ext uri="{BB962C8B-B14F-4D97-AF65-F5344CB8AC3E}">
        <p14:creationId xmlns:p14="http://schemas.microsoft.com/office/powerpoint/2010/main" val="312887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FE34A183-7F6B-86F7-1648-96874D706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9884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A0BE30B0-3FC5-4D73-23F3-560160E5DAB0}"/>
              </a:ext>
            </a:extLst>
          </p:cNvPr>
          <p:cNvSpPr/>
          <p:nvPr/>
        </p:nvSpPr>
        <p:spPr>
          <a:xfrm>
            <a:off x="7769540" y="3856703"/>
            <a:ext cx="4088478" cy="230832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4209E04B-9A07-FB89-5970-AA5DC1722F7E}"/>
              </a:ext>
            </a:extLst>
          </p:cNvPr>
          <p:cNvSpPr/>
          <p:nvPr/>
        </p:nvSpPr>
        <p:spPr>
          <a:xfrm>
            <a:off x="4300657" y="4026979"/>
            <a:ext cx="3072909" cy="230832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2D6DC13-D2AD-1C2A-94E8-712925EACB03}"/>
              </a:ext>
            </a:extLst>
          </p:cNvPr>
          <p:cNvSpPr/>
          <p:nvPr/>
        </p:nvSpPr>
        <p:spPr>
          <a:xfrm>
            <a:off x="208962" y="4067163"/>
            <a:ext cx="3486345" cy="237325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46B309A6-E56E-6FE4-8157-46281C8C10D4}"/>
              </a:ext>
            </a:extLst>
          </p:cNvPr>
          <p:cNvSpPr/>
          <p:nvPr/>
        </p:nvSpPr>
        <p:spPr>
          <a:xfrm>
            <a:off x="8667345" y="3068598"/>
            <a:ext cx="2175296" cy="6463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8C6E47C-B8D7-712D-DAFF-CFE1FD3F60EB}"/>
              </a:ext>
            </a:extLst>
          </p:cNvPr>
          <p:cNvSpPr/>
          <p:nvPr/>
        </p:nvSpPr>
        <p:spPr>
          <a:xfrm>
            <a:off x="4132084" y="3058576"/>
            <a:ext cx="2939926" cy="74084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49858575-47B8-315E-FB4F-553B9ACF3934}"/>
              </a:ext>
            </a:extLst>
          </p:cNvPr>
          <p:cNvSpPr/>
          <p:nvPr/>
        </p:nvSpPr>
        <p:spPr>
          <a:xfrm>
            <a:off x="308336" y="3058576"/>
            <a:ext cx="3287597" cy="74084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A773BBED-10A9-AA86-0686-1A8E38E66A61}"/>
              </a:ext>
            </a:extLst>
          </p:cNvPr>
          <p:cNvSpPr/>
          <p:nvPr/>
        </p:nvSpPr>
        <p:spPr>
          <a:xfrm>
            <a:off x="4328126" y="858236"/>
            <a:ext cx="6722495" cy="123193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AA616-1C0A-BEC6-C39D-D047477E8837}"/>
              </a:ext>
            </a:extLst>
          </p:cNvPr>
          <p:cNvSpPr txBox="1"/>
          <p:nvPr/>
        </p:nvSpPr>
        <p:spPr>
          <a:xfrm>
            <a:off x="4471840" y="889843"/>
            <a:ext cx="6094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Нравственно-психологическая атмосфера зависит от стиля взаимодействий людей друг с другом.</a:t>
            </a:r>
          </a:p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Различают три основных стиля взаимодействия менеджера с коллективом: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D4283-17DA-20E9-979F-3FBFE1689D25}"/>
              </a:ext>
            </a:extLst>
          </p:cNvPr>
          <p:cNvSpPr txBox="1"/>
          <p:nvPr/>
        </p:nvSpPr>
        <p:spPr>
          <a:xfrm>
            <a:off x="407710" y="324433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директивный (авторитарный)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0CBEFE-B85C-3D75-272A-4F02E0DC1917}"/>
              </a:ext>
            </a:extLst>
          </p:cNvPr>
          <p:cNvSpPr txBox="1"/>
          <p:nvPr/>
        </p:nvSpPr>
        <p:spPr>
          <a:xfrm>
            <a:off x="4471840" y="3105834"/>
            <a:ext cx="36069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попустительствующий (либеральный)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9BCAB-2411-DB46-5123-74B6A9261054}"/>
              </a:ext>
            </a:extLst>
          </p:cNvPr>
          <p:cNvSpPr txBox="1"/>
          <p:nvPr/>
        </p:nvSpPr>
        <p:spPr>
          <a:xfrm>
            <a:off x="8809712" y="3198167"/>
            <a:ext cx="2032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демократический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F93B0F-60A9-8AC7-CB6E-1EEB9F4471F8}"/>
              </a:ext>
            </a:extLst>
          </p:cNvPr>
          <p:cNvSpPr txBox="1"/>
          <p:nvPr/>
        </p:nvSpPr>
        <p:spPr>
          <a:xfrm>
            <a:off x="407710" y="4132091"/>
            <a:ext cx="32875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При директивном стиле отношений в коллективе действия совершаются как бы под диктовку, всякая инициатива подавляется, личности не дают возможности самостоятельно реализоваться в работе.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0609A5-9B86-A616-0966-8C8A97375570}"/>
              </a:ext>
            </a:extLst>
          </p:cNvPr>
          <p:cNvSpPr txBox="1"/>
          <p:nvPr/>
        </p:nvSpPr>
        <p:spPr>
          <a:xfrm>
            <a:off x="4471841" y="4132091"/>
            <a:ext cx="27773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Попустительствующий стиль возникает при полном равнодушии к выполняемой деятельности, поручениям.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9A44E5-946E-EC55-5DB2-100F90B583C9}"/>
              </a:ext>
            </a:extLst>
          </p:cNvPr>
          <p:cNvSpPr txBox="1"/>
          <p:nvPr/>
        </p:nvSpPr>
        <p:spPr>
          <a:xfrm>
            <a:off x="7794338" y="3890665"/>
            <a:ext cx="40636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Демократический стиль в производственном коллективе создаёт условия для тесного взаимодействия работников, способствует возникновению благоприятной нравственно- психологической обстановки, ориентирующей на сотрудничество</a:t>
            </a:r>
          </a:p>
        </p:txBody>
      </p:sp>
    </p:spTree>
    <p:extLst>
      <p:ext uri="{BB962C8B-B14F-4D97-AF65-F5344CB8AC3E}">
        <p14:creationId xmlns:p14="http://schemas.microsoft.com/office/powerpoint/2010/main" val="1115830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CB6763A3-D3F7-7DB5-5F90-849465896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9AF54C-140D-2406-ADCF-68D6C916CDBC}"/>
              </a:ext>
            </a:extLst>
          </p:cNvPr>
          <p:cNvSpPr txBox="1"/>
          <p:nvPr/>
        </p:nvSpPr>
        <p:spPr>
          <a:xfrm>
            <a:off x="2765588" y="366311"/>
            <a:ext cx="7341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>
                    <a:lumMod val="95000"/>
                  </a:schemeClr>
                </a:solidFill>
              </a:rPr>
              <a:t>Механизмы сплочения коллектива: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C20B7-6EC7-ECE6-39B8-795A3AE9CDF4}"/>
              </a:ext>
            </a:extLst>
          </p:cNvPr>
          <p:cNvSpPr txBox="1"/>
          <p:nvPr/>
        </p:nvSpPr>
        <p:spPr>
          <a:xfrm>
            <a:off x="341722" y="1317396"/>
            <a:ext cx="4513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Сработанность. Сработанность характеризуется высокой продуктивностью совместной работы индивидов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64B18-ED0D-3360-94D2-D66AD8653A55}"/>
              </a:ext>
            </a:extLst>
          </p:cNvPr>
          <p:cNvSpPr txBox="1"/>
          <p:nvPr/>
        </p:nvSpPr>
        <p:spPr>
          <a:xfrm>
            <a:off x="6436150" y="1317396"/>
            <a:ext cx="56207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Дисциплина. Она является важным средством и в то же время обязательным условием развития производственного коллектива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0BCABE-DD9F-46AE-C21D-F357413A0A7E}"/>
              </a:ext>
            </a:extLst>
          </p:cNvPr>
          <p:cNvSpPr txBox="1"/>
          <p:nvPr/>
        </p:nvSpPr>
        <p:spPr>
          <a:xfrm>
            <a:off x="2765587" y="2607036"/>
            <a:ext cx="74719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Поощрения. В поощрении хорошей работы, поведения, в наказании отрицательных поступков заложена психологическая сущность воспитания и стимулирования трудящихся.</a:t>
            </a:r>
          </a:p>
        </p:txBody>
      </p:sp>
    </p:spTree>
    <p:extLst>
      <p:ext uri="{BB962C8B-B14F-4D97-AF65-F5344CB8AC3E}">
        <p14:creationId xmlns:p14="http://schemas.microsoft.com/office/powerpoint/2010/main" val="3398805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9FC91E32-F9B7-CF82-AA27-BC468FC6E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4B139D-92EB-B53D-5149-33893F2BA26C}"/>
              </a:ext>
            </a:extLst>
          </p:cNvPr>
          <p:cNvSpPr txBox="1"/>
          <p:nvPr/>
        </p:nvSpPr>
        <p:spPr>
          <a:xfrm>
            <a:off x="3048786" y="478113"/>
            <a:ext cx="60944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>
                    <a:lumMod val="95000"/>
                  </a:schemeClr>
                </a:solidFill>
              </a:rPr>
              <a:t>Роль руководителя в социально психологическом климате коллектива</a:t>
            </a:r>
          </a:p>
        </p:txBody>
      </p:sp>
    </p:spTree>
    <p:extLst>
      <p:ext uri="{BB962C8B-B14F-4D97-AF65-F5344CB8AC3E}">
        <p14:creationId xmlns:p14="http://schemas.microsoft.com/office/powerpoint/2010/main" val="775200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>
            <a:extLst>
              <a:ext uri="{FF2B5EF4-FFF2-40B4-BE49-F238E27FC236}">
                <a16:creationId xmlns:a16="http://schemas.microsoft.com/office/drawing/2014/main" id="{650E9491-9033-F706-FE3A-046B39EBE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0913"/>
            <a:ext cx="12258827" cy="735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680A6F06-931B-18B6-2AF4-C633CB0BD7FF}"/>
              </a:ext>
            </a:extLst>
          </p:cNvPr>
          <p:cNvSpPr/>
          <p:nvPr/>
        </p:nvSpPr>
        <p:spPr>
          <a:xfrm>
            <a:off x="7988313" y="2927976"/>
            <a:ext cx="4033854" cy="130903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52927506-8850-8A00-AEBE-38900922DDDA}"/>
              </a:ext>
            </a:extLst>
          </p:cNvPr>
          <p:cNvSpPr/>
          <p:nvPr/>
        </p:nvSpPr>
        <p:spPr>
          <a:xfrm>
            <a:off x="4627773" y="2929123"/>
            <a:ext cx="3082565" cy="170552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EA4C458F-E4A1-A6C6-EBA3-90356ABC21F5}"/>
              </a:ext>
            </a:extLst>
          </p:cNvPr>
          <p:cNvSpPr/>
          <p:nvPr/>
        </p:nvSpPr>
        <p:spPr>
          <a:xfrm>
            <a:off x="242770" y="2927976"/>
            <a:ext cx="4033854" cy="1185099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F4B1468B-712F-7E95-E4A8-F48EA92D3AB8}"/>
              </a:ext>
            </a:extLst>
          </p:cNvPr>
          <p:cNvSpPr/>
          <p:nvPr/>
        </p:nvSpPr>
        <p:spPr>
          <a:xfrm>
            <a:off x="7988313" y="2030630"/>
            <a:ext cx="4033854" cy="6463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4F42BE47-A09E-BB15-8773-BF7BC37498E7}"/>
              </a:ext>
            </a:extLst>
          </p:cNvPr>
          <p:cNvSpPr/>
          <p:nvPr/>
        </p:nvSpPr>
        <p:spPr>
          <a:xfrm>
            <a:off x="4751060" y="2030631"/>
            <a:ext cx="2599879" cy="6463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FE65A488-2997-E882-7813-9964531F10E3}"/>
              </a:ext>
            </a:extLst>
          </p:cNvPr>
          <p:cNvSpPr/>
          <p:nvPr/>
        </p:nvSpPr>
        <p:spPr>
          <a:xfrm>
            <a:off x="242770" y="2033051"/>
            <a:ext cx="4033854" cy="6463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F1D255-FCEF-D2F5-58DC-09C19F38E073}"/>
              </a:ext>
            </a:extLst>
          </p:cNvPr>
          <p:cNvSpPr txBox="1"/>
          <p:nvPr/>
        </p:nvSpPr>
        <p:spPr>
          <a:xfrm>
            <a:off x="454844" y="600662"/>
            <a:ext cx="47786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Классификацию ролей руководителя (менеджера) в организации по Г. </a:t>
            </a:r>
            <a:r>
              <a:rPr lang="ru-RU" sz="2400" dirty="0" err="1">
                <a:solidFill>
                  <a:schemeClr val="bg1">
                    <a:lumMod val="95000"/>
                  </a:schemeClr>
                </a:solidFill>
              </a:rPr>
              <a:t>Минцбергу</a:t>
            </a:r>
            <a:endParaRPr lang="ru-R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807D4B-726B-9F1B-0F63-73AC3807467E}"/>
              </a:ext>
            </a:extLst>
          </p:cNvPr>
          <p:cNvSpPr txBox="1"/>
          <p:nvPr/>
        </p:nvSpPr>
        <p:spPr>
          <a:xfrm>
            <a:off x="351148" y="2030632"/>
            <a:ext cx="38343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роли, связанные с межличностными коммуникациями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152A9-2966-95D5-342C-A59585D81886}"/>
              </a:ext>
            </a:extLst>
          </p:cNvPr>
          <p:cNvSpPr txBox="1"/>
          <p:nvPr/>
        </p:nvSpPr>
        <p:spPr>
          <a:xfrm>
            <a:off x="4751060" y="2127200"/>
            <a:ext cx="3082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информационные роли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AABB07-F8CA-01A1-69F1-633BFE0B2B32}"/>
              </a:ext>
            </a:extLst>
          </p:cNvPr>
          <p:cNvSpPr txBox="1"/>
          <p:nvPr/>
        </p:nvSpPr>
        <p:spPr>
          <a:xfrm>
            <a:off x="8006501" y="2127200"/>
            <a:ext cx="4079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роли, связанные с принятием решений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2CEA9-6ECB-2295-56EC-4EB5AC0383B0}"/>
              </a:ext>
            </a:extLst>
          </p:cNvPr>
          <p:cNvSpPr txBox="1"/>
          <p:nvPr/>
        </p:nvSpPr>
        <p:spPr>
          <a:xfrm>
            <a:off x="351148" y="2891374"/>
            <a:ext cx="38343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роль символического главы организации</a:t>
            </a:r>
          </a:p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роль лидера </a:t>
            </a:r>
          </a:p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роль связующего звена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7D51A9-AB56-B6E1-4EC4-0C8844766240}"/>
              </a:ext>
            </a:extLst>
          </p:cNvPr>
          <p:cNvSpPr txBox="1"/>
          <p:nvPr/>
        </p:nvSpPr>
        <p:spPr>
          <a:xfrm>
            <a:off x="4600280" y="2929831"/>
            <a:ext cx="30825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роль приемщика информации</a:t>
            </a:r>
          </a:p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роль ее распространителя, </a:t>
            </a:r>
          </a:p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роль представителя подразделения организации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63BDC4-28A1-3AD1-E175-7AA646F114A4}"/>
              </a:ext>
            </a:extLst>
          </p:cNvPr>
          <p:cNvSpPr txBox="1"/>
          <p:nvPr/>
        </p:nvSpPr>
        <p:spPr>
          <a:xfrm>
            <a:off x="8061487" y="2997082"/>
            <a:ext cx="38343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роль предпринимателя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роль устраняющего помехи 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роль распределителя ресурсов 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роль ведущего переговоры</a:t>
            </a:r>
          </a:p>
        </p:txBody>
      </p:sp>
    </p:spTree>
    <p:extLst>
      <p:ext uri="{BB962C8B-B14F-4D97-AF65-F5344CB8AC3E}">
        <p14:creationId xmlns:p14="http://schemas.microsoft.com/office/powerpoint/2010/main" val="1873833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>
            <a:extLst>
              <a:ext uri="{FF2B5EF4-FFF2-40B4-BE49-F238E27FC236}">
                <a16:creationId xmlns:a16="http://schemas.microsoft.com/office/drawing/2014/main" id="{03472ED5-A80C-9985-DC58-9CA55AC48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FB9C7B23-51B1-B614-1A39-C6DA48847594}"/>
              </a:ext>
            </a:extLst>
          </p:cNvPr>
          <p:cNvSpPr/>
          <p:nvPr/>
        </p:nvSpPr>
        <p:spPr>
          <a:xfrm>
            <a:off x="631595" y="3691647"/>
            <a:ext cx="6094428" cy="187063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22CC8-2851-4873-E77E-9AFB089D271D}"/>
              </a:ext>
            </a:extLst>
          </p:cNvPr>
          <p:cNvSpPr txBox="1"/>
          <p:nvPr/>
        </p:nvSpPr>
        <p:spPr>
          <a:xfrm>
            <a:off x="631595" y="3807958"/>
            <a:ext cx="60944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Руководитель может существенно повлиять на характер межличностных отношений в рабочем коллективе, на отношение к совместной деятельности, удовлетворенность условиями и результатами работы, т.е. на социально психологический климат, от которого во многом зависит эффективность деятельности организации в целом.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0ABFF-FF39-2265-4364-0F9989433F2D}"/>
              </a:ext>
            </a:extLst>
          </p:cNvPr>
          <p:cNvSpPr txBox="1"/>
          <p:nvPr/>
        </p:nvSpPr>
        <p:spPr>
          <a:xfrm>
            <a:off x="631595" y="593888"/>
            <a:ext cx="1360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>
                    <a:lumMod val="95000"/>
                  </a:schemeClr>
                </a:solidFill>
              </a:rPr>
              <a:t>Вывод</a:t>
            </a:r>
          </a:p>
        </p:txBody>
      </p:sp>
    </p:spTree>
    <p:extLst>
      <p:ext uri="{BB962C8B-B14F-4D97-AF65-F5344CB8AC3E}">
        <p14:creationId xmlns:p14="http://schemas.microsoft.com/office/powerpoint/2010/main" val="4282463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3555C7-A945-E0F0-1BF3-67CA3C4B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1B3109-273C-FB7F-FBB7-005C8E59C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126" y="2681377"/>
            <a:ext cx="8025747" cy="1325563"/>
          </a:xfrm>
        </p:spPr>
        <p:txBody>
          <a:bodyPr>
            <a:noAutofit/>
          </a:bodyPr>
          <a:lstStyle/>
          <a:p>
            <a:r>
              <a:rPr lang="ru-RU" sz="6000" dirty="0">
                <a:solidFill>
                  <a:schemeClr val="bg1">
                    <a:lumMod val="95000"/>
                  </a:schemeClr>
                </a:solidFill>
              </a:rPr>
              <a:t>ПСИХОЛОГИЧЕСКИЕ АСПЕКТЫ УПРАВЛЕНИЯ КОЛЛЕКТИВОМ </a:t>
            </a:r>
          </a:p>
        </p:txBody>
      </p:sp>
    </p:spTree>
    <p:extLst>
      <p:ext uri="{BB962C8B-B14F-4D97-AF65-F5344CB8AC3E}">
        <p14:creationId xmlns:p14="http://schemas.microsoft.com/office/powerpoint/2010/main" val="136135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FC5F3EF-DFB9-B8C8-5BAE-2EC84410C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77" y="-58918"/>
            <a:ext cx="12287354" cy="712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F62AA70-06CA-CF13-6E61-7AAAB4B06126}"/>
              </a:ext>
            </a:extLst>
          </p:cNvPr>
          <p:cNvSpPr/>
          <p:nvPr/>
        </p:nvSpPr>
        <p:spPr>
          <a:xfrm>
            <a:off x="-556181" y="148309"/>
            <a:ext cx="9407950" cy="149195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FEA271-5F4F-378E-3753-2B75304D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18" y="148309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1.1 Понятие, сущность и структура психологического климата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9E35614-7F14-EE13-B055-FC99A5E3F17F}"/>
              </a:ext>
            </a:extLst>
          </p:cNvPr>
          <p:cNvSpPr/>
          <p:nvPr/>
        </p:nvSpPr>
        <p:spPr>
          <a:xfrm>
            <a:off x="-622169" y="5217736"/>
            <a:ext cx="10515600" cy="149195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CAE61-C483-7B34-E6BB-CE5703174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018" y="5464371"/>
            <a:ext cx="10515600" cy="435133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климат рассматривается как общественно-психологический феномен, как состояние коллективного сознания.</a:t>
            </a:r>
          </a:p>
        </p:txBody>
      </p:sp>
    </p:spTree>
    <p:extLst>
      <p:ext uri="{BB962C8B-B14F-4D97-AF65-F5344CB8AC3E}">
        <p14:creationId xmlns:p14="http://schemas.microsoft.com/office/powerpoint/2010/main" val="1287283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BEF2FD0-C384-612D-AEBE-EC95939BF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1827"/>
            <a:ext cx="12192000" cy="770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55ADFB66-D11B-FE24-B34D-12714E8903D4}"/>
              </a:ext>
            </a:extLst>
          </p:cNvPr>
          <p:cNvSpPr/>
          <p:nvPr/>
        </p:nvSpPr>
        <p:spPr>
          <a:xfrm>
            <a:off x="7417327" y="1390658"/>
            <a:ext cx="4072380" cy="221762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914FD3D-E50A-A533-3F64-10247C7713CC}"/>
              </a:ext>
            </a:extLst>
          </p:cNvPr>
          <p:cNvSpPr/>
          <p:nvPr/>
        </p:nvSpPr>
        <p:spPr>
          <a:xfrm>
            <a:off x="619813" y="1390658"/>
            <a:ext cx="4154862" cy="221762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EC8AC80-16BD-AFF8-C91A-E231F0CEF528}"/>
              </a:ext>
            </a:extLst>
          </p:cNvPr>
          <p:cNvSpPr/>
          <p:nvPr/>
        </p:nvSpPr>
        <p:spPr>
          <a:xfrm>
            <a:off x="1197205" y="-565162"/>
            <a:ext cx="9407950" cy="167752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2C2D0F-4046-C54D-3C95-3E6BDB9CE46D}"/>
              </a:ext>
            </a:extLst>
          </p:cNvPr>
          <p:cNvSpPr txBox="1"/>
          <p:nvPr/>
        </p:nvSpPr>
        <p:spPr>
          <a:xfrm>
            <a:off x="1607271" y="-54261"/>
            <a:ext cx="85878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>
                    <a:lumMod val="95000"/>
                  </a:schemeClr>
                </a:solidFill>
              </a:rPr>
              <a:t>основные подходы к пониманию природы социально-психологического климата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4EB175-DE03-A0B3-6856-2EDB615A867E}"/>
              </a:ext>
            </a:extLst>
          </p:cNvPr>
          <p:cNvSpPr txBox="1"/>
          <p:nvPr/>
        </p:nvSpPr>
        <p:spPr>
          <a:xfrm>
            <a:off x="619812" y="1576954"/>
            <a:ext cx="415486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Е.С. Кузьмин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считает что, необходимо понимать такое социально-психологическое состояние малой группы, которое отражает характер, содержание и направленность реальной психологии членов организации.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41C0F7-74CD-1F46-4056-0590F5CB317F}"/>
              </a:ext>
            </a:extLst>
          </p:cNvPr>
          <p:cNvSpPr txBox="1"/>
          <p:nvPr/>
        </p:nvSpPr>
        <p:spPr>
          <a:xfrm>
            <a:off x="7417327" y="1576954"/>
            <a:ext cx="40723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А.А.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Русалинова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, А.Н.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Лутошкин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подчеркивают, что сущностной характеристикой СПК является общий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эмоциональнопсихологический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настрой.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CC9CA1CD-ADCB-B834-5BB3-2F72F244C729}"/>
              </a:ext>
            </a:extLst>
          </p:cNvPr>
          <p:cNvSpPr/>
          <p:nvPr/>
        </p:nvSpPr>
        <p:spPr>
          <a:xfrm>
            <a:off x="7376085" y="4466368"/>
            <a:ext cx="4154863" cy="221762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6065E-F535-4F88-0DEE-CAC9567693B0}"/>
              </a:ext>
            </a:extLst>
          </p:cNvPr>
          <p:cNvSpPr txBox="1"/>
          <p:nvPr/>
        </p:nvSpPr>
        <p:spPr>
          <a:xfrm>
            <a:off x="7417327" y="4549897"/>
            <a:ext cx="40723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В.В. Косолапов, А.Н. Щербань, Л.Н. Коган определяют климат в терминах социальной и психологической совместимости членов группы, их морально единства, сплоченности, наличия общих мнений, обычаев и традиций.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6B18749-7B9A-2308-26CD-3468417F524E}"/>
              </a:ext>
            </a:extLst>
          </p:cNvPr>
          <p:cNvSpPr/>
          <p:nvPr/>
        </p:nvSpPr>
        <p:spPr>
          <a:xfrm>
            <a:off x="661053" y="4466368"/>
            <a:ext cx="4154863" cy="221762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B2AE98-AB4A-55B0-96E4-186443CE3298}"/>
              </a:ext>
            </a:extLst>
          </p:cNvPr>
          <p:cNvSpPr txBox="1"/>
          <p:nvPr/>
        </p:nvSpPr>
        <p:spPr>
          <a:xfrm>
            <a:off x="619812" y="4549897"/>
            <a:ext cx="41548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В.М. Шепель, В.А. Покровский, Б.Д.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Парыгин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анализируют социально-психологический климат через стиль взаимоотношений людей, находящихся в непосредственном контакте друг с другом. </a:t>
            </a:r>
          </a:p>
        </p:txBody>
      </p:sp>
    </p:spTree>
    <p:extLst>
      <p:ext uri="{BB962C8B-B14F-4D97-AF65-F5344CB8AC3E}">
        <p14:creationId xmlns:p14="http://schemas.microsoft.com/office/powerpoint/2010/main" val="223958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AEBA321-5147-ADE0-1314-D96655E14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ED7251-F055-2D4E-A051-5BC293F2D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Уровни климата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341A81E-867C-0BD8-137A-7247BBF3D125}"/>
              </a:ext>
            </a:extLst>
          </p:cNvPr>
          <p:cNvSpPr/>
          <p:nvPr/>
        </p:nvSpPr>
        <p:spPr>
          <a:xfrm>
            <a:off x="836612" y="2332937"/>
            <a:ext cx="5183189" cy="368458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4A2764-8318-E6F9-91F5-00172C940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03811" cy="368458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статический, относительно постоянный 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 устойчивые взаимоотношения членов коллектива, их интерес к работе и коллегам по труду. 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На этом уровне социально-психологический климат понимается как устойчивое, достаточно стабильное состояние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ru-RU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D635BEE-D33D-72D3-818B-9417CDE90FC5}"/>
              </a:ext>
            </a:extLst>
          </p:cNvPr>
          <p:cNvSpPr/>
          <p:nvPr/>
        </p:nvSpPr>
        <p:spPr>
          <a:xfrm>
            <a:off x="6172200" y="2328027"/>
            <a:ext cx="5259389" cy="368458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2B6B8-F525-991D-EFAA-4D1A86EA85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8401" y="2505075"/>
            <a:ext cx="5183188" cy="368458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динамический, меняющийся, колеблющийся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 каждодневный настрой сотрудников в процессе работы, их психологическое настроение</a:t>
            </a:r>
          </a:p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В отличие от СПК психологическая атмосфера характеризуется более быстрыми, временными изменениями и меньше осознается людьми.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A74D8BB3-6B3E-6DB3-6B26-EC46710714EB}"/>
              </a:ext>
            </a:extLst>
          </p:cNvPr>
          <p:cNvSpPr/>
          <p:nvPr/>
        </p:nvSpPr>
        <p:spPr>
          <a:xfrm>
            <a:off x="836612" y="1852393"/>
            <a:ext cx="5183189" cy="40683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DE6D8F-D28D-3445-E9F1-79774F53F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62416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Первый уровень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10849B3E-BFB2-9363-3F1C-03C32A27EB50}"/>
              </a:ext>
            </a:extLst>
          </p:cNvPr>
          <p:cNvSpPr/>
          <p:nvPr/>
        </p:nvSpPr>
        <p:spPr>
          <a:xfrm>
            <a:off x="6172200" y="1845610"/>
            <a:ext cx="5183189" cy="40683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7817AC-158F-A5B6-68E7-EC4FE05CF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4621491" cy="56241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Второй уровень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064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3B4BEEE-97F9-56B8-4EE0-2A9343061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68B4DD-028C-8A97-9CC5-399A9962C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В структуре СПК существует наличие двух основных подразделений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132F579-6F04-8620-1B99-CD7CDD7B4D0D}"/>
              </a:ext>
            </a:extLst>
          </p:cNvPr>
          <p:cNvCxnSpPr>
            <a:cxnSpLocks/>
          </p:cNvCxnSpPr>
          <p:nvPr/>
        </p:nvCxnSpPr>
        <p:spPr>
          <a:xfrm>
            <a:off x="2837468" y="1730330"/>
            <a:ext cx="0" cy="5018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477C06A-B22B-6116-9A84-C61D26B518A3}"/>
              </a:ext>
            </a:extLst>
          </p:cNvPr>
          <p:cNvCxnSpPr>
            <a:cxnSpLocks/>
          </p:cNvCxnSpPr>
          <p:nvPr/>
        </p:nvCxnSpPr>
        <p:spPr>
          <a:xfrm>
            <a:off x="7607431" y="1690688"/>
            <a:ext cx="0" cy="5414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F261A26-83FA-8071-E586-A3AEE3F98ED0}"/>
              </a:ext>
            </a:extLst>
          </p:cNvPr>
          <p:cNvCxnSpPr>
            <a:cxnSpLocks/>
          </p:cNvCxnSpPr>
          <p:nvPr/>
        </p:nvCxnSpPr>
        <p:spPr>
          <a:xfrm>
            <a:off x="2846895" y="2927023"/>
            <a:ext cx="0" cy="202887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C0F02B58-8421-BCA7-F955-A9126BC76B08}"/>
              </a:ext>
            </a:extLst>
          </p:cNvPr>
          <p:cNvCxnSpPr>
            <a:cxnSpLocks/>
          </p:cNvCxnSpPr>
          <p:nvPr/>
        </p:nvCxnSpPr>
        <p:spPr>
          <a:xfrm>
            <a:off x="7607430" y="3771619"/>
            <a:ext cx="0" cy="118427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0CC7C49E-41F4-9E8C-4D92-CAA305862A3F}"/>
              </a:ext>
            </a:extLst>
          </p:cNvPr>
          <p:cNvSpPr/>
          <p:nvPr/>
        </p:nvSpPr>
        <p:spPr>
          <a:xfrm>
            <a:off x="5429446" y="2360246"/>
            <a:ext cx="4558251" cy="145295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CCA51-ECF0-40E0-6F38-7A7901240D9E}"/>
              </a:ext>
            </a:extLst>
          </p:cNvPr>
          <p:cNvSpPr txBox="1"/>
          <p:nvPr/>
        </p:nvSpPr>
        <p:spPr>
          <a:xfrm>
            <a:off x="5443586" y="2848289"/>
            <a:ext cx="43276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отношения между товарищами по работе и отношения в системе руководства и подчинения.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AA70B-8C41-FFE8-0756-C21736E27AE9}"/>
              </a:ext>
            </a:extLst>
          </p:cNvPr>
          <p:cNvSpPr txBox="1"/>
          <p:nvPr/>
        </p:nvSpPr>
        <p:spPr>
          <a:xfrm>
            <a:off x="6458932" y="2360246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отношения друг к другу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73AEAAB1-6765-A437-ADD1-129589AD2BED}"/>
              </a:ext>
            </a:extLst>
          </p:cNvPr>
          <p:cNvSpPr/>
          <p:nvPr/>
        </p:nvSpPr>
        <p:spPr>
          <a:xfrm>
            <a:off x="2491818" y="5089825"/>
            <a:ext cx="7279455" cy="9339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DA7B39-577F-6E88-BEB0-E34C9D25ABFF}"/>
              </a:ext>
            </a:extLst>
          </p:cNvPr>
          <p:cNvSpPr txBox="1"/>
          <p:nvPr/>
        </p:nvSpPr>
        <p:spPr>
          <a:xfrm>
            <a:off x="2491818" y="5167312"/>
            <a:ext cx="7208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отношения рассматривается через призму двух основных параметров психического настроя – эмоционального и предметного. </a:t>
            </a: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74A5B437-16E1-1A4B-157E-098B27E4946E}"/>
              </a:ext>
            </a:extLst>
          </p:cNvPr>
          <p:cNvSpPr/>
          <p:nvPr/>
        </p:nvSpPr>
        <p:spPr>
          <a:xfrm>
            <a:off x="1385939" y="2360246"/>
            <a:ext cx="2903258" cy="48804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C6B64-47D9-E49C-A5C2-08D6A392FD8B}"/>
              </a:ext>
            </a:extLst>
          </p:cNvPr>
          <p:cNvSpPr txBox="1"/>
          <p:nvPr/>
        </p:nvSpPr>
        <p:spPr>
          <a:xfrm>
            <a:off x="1513003" y="2360246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отношения людей к труду</a:t>
            </a:r>
          </a:p>
        </p:txBody>
      </p:sp>
    </p:spTree>
    <p:extLst>
      <p:ext uri="{BB962C8B-B14F-4D97-AF65-F5344CB8AC3E}">
        <p14:creationId xmlns:p14="http://schemas.microsoft.com/office/powerpoint/2010/main" val="2255179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A311F2A-0BF6-A467-AA66-DC612540B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3129"/>
            <a:ext cx="12192000" cy="708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F863DE-1DC9-1126-B080-83A390E99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Факторы, влияющие на психологический климат в коллективе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3F5D479-9345-96E6-97C8-B9241660CC9C}"/>
              </a:ext>
            </a:extLst>
          </p:cNvPr>
          <p:cNvSpPr/>
          <p:nvPr/>
        </p:nvSpPr>
        <p:spPr>
          <a:xfrm>
            <a:off x="584068" y="1690688"/>
            <a:ext cx="6655718" cy="44862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05CB12-C74C-7564-37D7-B31000769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Совместимость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Глобальная макросреда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Локальная макросреда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Физический микроклимат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Удовлетворенность работой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Характер выполняемой деятельности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Организация совместной деятельности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Сработанность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Характер коммуникаций</a:t>
            </a:r>
          </a:p>
        </p:txBody>
      </p:sp>
    </p:spTree>
    <p:extLst>
      <p:ext uri="{BB962C8B-B14F-4D97-AF65-F5344CB8AC3E}">
        <p14:creationId xmlns:p14="http://schemas.microsoft.com/office/powerpoint/2010/main" val="4276751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521C403F-CDDA-B968-81A1-0AC675E91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7621"/>
            <a:ext cx="12192000" cy="749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F035FD44-9F89-98F6-307E-5EF98CAD0909}"/>
              </a:ext>
            </a:extLst>
          </p:cNvPr>
          <p:cNvSpPr/>
          <p:nvPr/>
        </p:nvSpPr>
        <p:spPr>
          <a:xfrm>
            <a:off x="8378858" y="2582943"/>
            <a:ext cx="3437641" cy="986969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49109DF7-7431-4881-DD8D-13C8E586BCE6}"/>
              </a:ext>
            </a:extLst>
          </p:cNvPr>
          <p:cNvSpPr/>
          <p:nvPr/>
        </p:nvSpPr>
        <p:spPr>
          <a:xfrm>
            <a:off x="4498044" y="2582943"/>
            <a:ext cx="3646044" cy="986969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F8E04B04-9C32-AD52-5E4C-4835815AB0FA}"/>
              </a:ext>
            </a:extLst>
          </p:cNvPr>
          <p:cNvSpPr/>
          <p:nvPr/>
        </p:nvSpPr>
        <p:spPr>
          <a:xfrm>
            <a:off x="375501" y="2582944"/>
            <a:ext cx="3792718" cy="986969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5C9B14-1DF9-74F8-7425-88C4A42F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646" y="459393"/>
            <a:ext cx="6514707" cy="1325563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три уровня совместимости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9E8AD5-944A-3C41-A9F5-9131C7340844}"/>
              </a:ext>
            </a:extLst>
          </p:cNvPr>
          <p:cNvSpPr txBox="1"/>
          <p:nvPr/>
        </p:nvSpPr>
        <p:spPr>
          <a:xfrm>
            <a:off x="4752681" y="2696066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>
                    <a:lumMod val="95000"/>
                  </a:schemeClr>
                </a:solidFill>
              </a:rPr>
              <a:t>психологический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57A8A-2847-F630-D1C3-DD4D309DFFB0}"/>
              </a:ext>
            </a:extLst>
          </p:cNvPr>
          <p:cNvSpPr txBox="1"/>
          <p:nvPr/>
        </p:nvSpPr>
        <p:spPr>
          <a:xfrm>
            <a:off x="8473913" y="2606268"/>
            <a:ext cx="41140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>
                    <a:lumMod val="95000"/>
                  </a:schemeClr>
                </a:solidFill>
              </a:rPr>
              <a:t>социально-психологический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62764F-BE85-817C-AB37-E06FCCFFA07A}"/>
              </a:ext>
            </a:extLst>
          </p:cNvPr>
          <p:cNvSpPr txBox="1"/>
          <p:nvPr/>
        </p:nvSpPr>
        <p:spPr>
          <a:xfrm>
            <a:off x="375501" y="2747070"/>
            <a:ext cx="37927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>
                    <a:lumMod val="95000"/>
                  </a:schemeClr>
                </a:solidFill>
              </a:rPr>
              <a:t>Психофизиологический</a:t>
            </a:r>
          </a:p>
        </p:txBody>
      </p:sp>
    </p:spTree>
    <p:extLst>
      <p:ext uri="{BB962C8B-B14F-4D97-AF65-F5344CB8AC3E}">
        <p14:creationId xmlns:p14="http://schemas.microsoft.com/office/powerpoint/2010/main" val="240276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A1C677D-65BB-C278-A74E-0ED90940E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C18D7C-4700-CE31-3204-E0E75796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555" y="1166404"/>
            <a:ext cx="4846163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СОЗДАНИЕ ПСИХОЛОГИЧЕСКОГО КЛИМАТА В КОЛЛЕКТИВЕ </a:t>
            </a:r>
          </a:p>
        </p:txBody>
      </p:sp>
    </p:spTree>
    <p:extLst>
      <p:ext uri="{BB962C8B-B14F-4D97-AF65-F5344CB8AC3E}">
        <p14:creationId xmlns:p14="http://schemas.microsoft.com/office/powerpoint/2010/main" val="41277247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725</Words>
  <Application>Microsoft Office PowerPoint</Application>
  <PresentationFormat>Широкоэкранный</PresentationFormat>
  <Paragraphs>82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Тема Office</vt:lpstr>
      <vt:lpstr>Практическое занятие № 6. Морально-психологический климат коллектива</vt:lpstr>
      <vt:lpstr>ПСИХОЛОГИЧЕСКИЕ АСПЕКТЫ УПРАВЛЕНИЯ КОЛЛЕКТИВОМ </vt:lpstr>
      <vt:lpstr>1.1 Понятие, сущность и структура психологического климата</vt:lpstr>
      <vt:lpstr>Презентация PowerPoint</vt:lpstr>
      <vt:lpstr>Уровни климата</vt:lpstr>
      <vt:lpstr>В структуре СПК существует наличие двух основных подразделений</vt:lpstr>
      <vt:lpstr>Факторы, влияющие на психологический климат в коллективе</vt:lpstr>
      <vt:lpstr>три уровня совместимости</vt:lpstr>
      <vt:lpstr>СОЗДАНИЕ ПСИХОЛОГИЧЕСКОГО КЛИМАТА В КОЛЛЕКТИВЕ </vt:lpstr>
      <vt:lpstr>Механизмы сплочения коллектива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Практическое занятие № 6. Морально-психологический климат коллектива</dc:title>
  <dc:creator>Александр Трифонов</dc:creator>
  <cp:lastModifiedBy>Александр Трифонов</cp:lastModifiedBy>
  <cp:revision>4</cp:revision>
  <dcterms:created xsi:type="dcterms:W3CDTF">2022-11-02T05:25:00Z</dcterms:created>
  <dcterms:modified xsi:type="dcterms:W3CDTF">2022-11-08T16:10:52Z</dcterms:modified>
</cp:coreProperties>
</file>